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1" r:id="rId4"/>
    <p:sldId id="262" r:id="rId5"/>
    <p:sldId id="263" r:id="rId6"/>
    <p:sldId id="264" r:id="rId7"/>
    <p:sldId id="265" r:id="rId8"/>
    <p:sldId id="266" r:id="rId9"/>
    <p:sldId id="26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2F9C65-71D5-4C5E-A3F2-2EFA11008B3F}"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E3161-0086-444E-85A0-D8C98618EB69}" type="slidenum">
              <a:rPr lang="en-US" smtClean="0"/>
              <a:t>‹#›</a:t>
            </a:fld>
            <a:endParaRPr lang="en-US"/>
          </a:p>
        </p:txBody>
      </p:sp>
    </p:spTree>
    <p:extLst>
      <p:ext uri="{BB962C8B-B14F-4D97-AF65-F5344CB8AC3E}">
        <p14:creationId xmlns:p14="http://schemas.microsoft.com/office/powerpoint/2010/main" val="4032926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2F9C65-71D5-4C5E-A3F2-2EFA11008B3F}"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E3161-0086-444E-85A0-D8C98618EB69}" type="slidenum">
              <a:rPr lang="en-US" smtClean="0"/>
              <a:t>‹#›</a:t>
            </a:fld>
            <a:endParaRPr lang="en-US"/>
          </a:p>
        </p:txBody>
      </p:sp>
    </p:spTree>
    <p:extLst>
      <p:ext uri="{BB962C8B-B14F-4D97-AF65-F5344CB8AC3E}">
        <p14:creationId xmlns:p14="http://schemas.microsoft.com/office/powerpoint/2010/main" val="1593829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2F9C65-71D5-4C5E-A3F2-2EFA11008B3F}"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E3161-0086-444E-85A0-D8C98618EB69}" type="slidenum">
              <a:rPr lang="en-US" smtClean="0"/>
              <a:t>‹#›</a:t>
            </a:fld>
            <a:endParaRPr lang="en-US"/>
          </a:p>
        </p:txBody>
      </p:sp>
    </p:spTree>
    <p:extLst>
      <p:ext uri="{BB962C8B-B14F-4D97-AF65-F5344CB8AC3E}">
        <p14:creationId xmlns:p14="http://schemas.microsoft.com/office/powerpoint/2010/main" val="2236022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2F9C65-71D5-4C5E-A3F2-2EFA11008B3F}"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7E3161-0086-444E-85A0-D8C98618EB69}" type="slidenum">
              <a:rPr lang="en-US" smtClean="0"/>
              <a:t>‹#›</a:t>
            </a:fld>
            <a:endParaRPr lang="en-US"/>
          </a:p>
        </p:txBody>
      </p:sp>
    </p:spTree>
    <p:extLst>
      <p:ext uri="{BB962C8B-B14F-4D97-AF65-F5344CB8AC3E}">
        <p14:creationId xmlns:p14="http://schemas.microsoft.com/office/powerpoint/2010/main" val="21174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2F9C65-71D5-4C5E-A3F2-2EFA11008B3F}" type="datetimeFigureOut">
              <a:rPr lang="en-US" smtClean="0"/>
              <a:t>4/27/2020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7E3161-0086-444E-85A0-D8C98618EB69}" type="slidenum">
              <a:rPr lang="en-US" smtClean="0"/>
              <a:t>‹#›</a:t>
            </a:fld>
            <a:endParaRPr lang="en-US"/>
          </a:p>
        </p:txBody>
      </p:sp>
    </p:spTree>
    <p:extLst>
      <p:ext uri="{BB962C8B-B14F-4D97-AF65-F5344CB8AC3E}">
        <p14:creationId xmlns:p14="http://schemas.microsoft.com/office/powerpoint/2010/main" val="740263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2F9C65-71D5-4C5E-A3F2-2EFA11008B3F}" type="datetimeFigureOut">
              <a:rPr lang="en-US" smtClean="0"/>
              <a:t>4/27/2020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7E3161-0086-444E-85A0-D8C98618EB69}" type="slidenum">
              <a:rPr lang="en-US" smtClean="0"/>
              <a:t>‹#›</a:t>
            </a:fld>
            <a:endParaRPr lang="en-US"/>
          </a:p>
        </p:txBody>
      </p:sp>
    </p:spTree>
    <p:extLst>
      <p:ext uri="{BB962C8B-B14F-4D97-AF65-F5344CB8AC3E}">
        <p14:creationId xmlns:p14="http://schemas.microsoft.com/office/powerpoint/2010/main" val="4130908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2F9C65-71D5-4C5E-A3F2-2EFA11008B3F}" type="datetimeFigureOut">
              <a:rPr lang="en-US" smtClean="0"/>
              <a:t>4/27/2020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7E3161-0086-444E-85A0-D8C98618EB69}" type="slidenum">
              <a:rPr lang="en-US" smtClean="0"/>
              <a:t>‹#›</a:t>
            </a:fld>
            <a:endParaRPr lang="en-US"/>
          </a:p>
        </p:txBody>
      </p:sp>
    </p:spTree>
    <p:extLst>
      <p:ext uri="{BB962C8B-B14F-4D97-AF65-F5344CB8AC3E}">
        <p14:creationId xmlns:p14="http://schemas.microsoft.com/office/powerpoint/2010/main" val="2631420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2F9C65-71D5-4C5E-A3F2-2EFA11008B3F}"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7E3161-0086-444E-85A0-D8C98618EB69}" type="slidenum">
              <a:rPr lang="en-US" smtClean="0"/>
              <a:t>‹#›</a:t>
            </a:fld>
            <a:endParaRPr lang="en-US"/>
          </a:p>
        </p:txBody>
      </p:sp>
    </p:spTree>
    <p:extLst>
      <p:ext uri="{BB962C8B-B14F-4D97-AF65-F5344CB8AC3E}">
        <p14:creationId xmlns:p14="http://schemas.microsoft.com/office/powerpoint/2010/main" val="284301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2F9C65-71D5-4C5E-A3F2-2EFA11008B3F}" type="datetimeFigureOut">
              <a:rPr lang="en-US" smtClean="0"/>
              <a:t>4/27/2020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7E3161-0086-444E-85A0-D8C98618EB69}" type="slidenum">
              <a:rPr lang="en-US" smtClean="0"/>
              <a:t>‹#›</a:t>
            </a:fld>
            <a:endParaRPr lang="en-US"/>
          </a:p>
        </p:txBody>
      </p:sp>
    </p:spTree>
    <p:extLst>
      <p:ext uri="{BB962C8B-B14F-4D97-AF65-F5344CB8AC3E}">
        <p14:creationId xmlns:p14="http://schemas.microsoft.com/office/powerpoint/2010/main" val="2386258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2F9C65-71D5-4C5E-A3F2-2EFA11008B3F}"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E3161-0086-444E-85A0-D8C98618EB69}" type="slidenum">
              <a:rPr lang="en-US" smtClean="0"/>
              <a:t>‹#›</a:t>
            </a:fld>
            <a:endParaRPr lang="en-US"/>
          </a:p>
        </p:txBody>
      </p:sp>
    </p:spTree>
    <p:extLst>
      <p:ext uri="{BB962C8B-B14F-4D97-AF65-F5344CB8AC3E}">
        <p14:creationId xmlns:p14="http://schemas.microsoft.com/office/powerpoint/2010/main" val="312922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2F9C65-71D5-4C5E-A3F2-2EFA11008B3F}" type="datetimeFigureOut">
              <a:rPr lang="en-US" smtClean="0"/>
              <a:t>4/27/2020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E3161-0086-444E-85A0-D8C98618EB69}" type="slidenum">
              <a:rPr lang="en-US" smtClean="0"/>
              <a:t>‹#›</a:t>
            </a:fld>
            <a:endParaRPr lang="en-US"/>
          </a:p>
        </p:txBody>
      </p:sp>
    </p:spTree>
    <p:extLst>
      <p:ext uri="{BB962C8B-B14F-4D97-AF65-F5344CB8AC3E}">
        <p14:creationId xmlns:p14="http://schemas.microsoft.com/office/powerpoint/2010/main" val="3584370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2F9C65-71D5-4C5E-A3F2-2EFA11008B3F}" type="datetimeFigureOut">
              <a:rPr lang="en-US" smtClean="0"/>
              <a:t>4/27/2020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7E3161-0086-444E-85A0-D8C98618EB69}" type="slidenum">
              <a:rPr lang="en-US" smtClean="0"/>
              <a:t>‹#›</a:t>
            </a:fld>
            <a:endParaRPr lang="en-US"/>
          </a:p>
        </p:txBody>
      </p:sp>
    </p:spTree>
    <p:extLst>
      <p:ext uri="{BB962C8B-B14F-4D97-AF65-F5344CB8AC3E}">
        <p14:creationId xmlns:p14="http://schemas.microsoft.com/office/powerpoint/2010/main" val="578121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pic>
        <p:nvPicPr>
          <p:cNvPr id="1026" name="Picture 2" descr="Practical Safety Management Systems: A Practical Guide to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
            <a:ext cx="81534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0206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 A Guidebook for Airport Safety Management Systems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marL="0" marR="0" indent="0" algn="ctr">
              <a:lnSpc>
                <a:spcPct val="200000"/>
              </a:lnSpc>
              <a:spcBef>
                <a:spcPts val="0"/>
              </a:spcBef>
              <a:spcAft>
                <a:spcPts val="1000"/>
              </a:spcAft>
              <a:buNone/>
            </a:pPr>
            <a:r>
              <a:rPr lang="en-US" b="1" dirty="0" smtClean="0">
                <a:effectLst/>
                <a:latin typeface="Times New Roman"/>
                <a:ea typeface="Times New Roman"/>
                <a:cs typeface="Times New Roman"/>
              </a:rPr>
              <a:t>Introduction</a:t>
            </a:r>
          </a:p>
          <a:p>
            <a:pPr marR="0">
              <a:spcBef>
                <a:spcPts val="0"/>
              </a:spcBef>
              <a:spcAft>
                <a:spcPts val="1000"/>
              </a:spcAft>
            </a:pPr>
            <a:r>
              <a:rPr lang="en-US" sz="2800" dirty="0" smtClean="0">
                <a:effectLst/>
                <a:latin typeface="Times New Roman"/>
                <a:ea typeface="Times New Roman"/>
              </a:rPr>
              <a:t>Airports are very important resources in the United State of American; their main function is the transportation of the people or goods internally and externally</a:t>
            </a:r>
          </a:p>
          <a:p>
            <a:pPr marR="0">
              <a:spcBef>
                <a:spcPts val="0"/>
              </a:spcBef>
              <a:spcAft>
                <a:spcPts val="1000"/>
              </a:spcAft>
            </a:pPr>
            <a:r>
              <a:rPr lang="en-US" sz="2800" dirty="0" smtClean="0">
                <a:effectLst/>
                <a:latin typeface="Times New Roman"/>
                <a:ea typeface="Times New Roman"/>
              </a:rPr>
              <a:t>The national aviation system has the mandate to help in providing safety measures for airports. </a:t>
            </a:r>
          </a:p>
          <a:p>
            <a:pPr marR="0">
              <a:spcBef>
                <a:spcPts val="0"/>
              </a:spcBef>
              <a:spcAft>
                <a:spcPts val="1000"/>
              </a:spcAft>
            </a:pPr>
            <a:r>
              <a:rPr lang="en-US" sz="2800" dirty="0" smtClean="0">
                <a:effectLst/>
                <a:latin typeface="Times New Roman"/>
                <a:ea typeface="Times New Roman"/>
              </a:rPr>
              <a:t>These safety measures have been in the airports for a long time without a proper guideline thus there have been a lot of accidents that have happened in the airports including plane crushes in the airports.</a:t>
            </a:r>
            <a:endParaRPr lang="en-US" sz="2800" dirty="0">
              <a:ea typeface="Times New Roman"/>
              <a:cs typeface="Times New Roman"/>
            </a:endParaRPr>
          </a:p>
        </p:txBody>
      </p:sp>
    </p:spTree>
    <p:extLst>
      <p:ext uri="{BB962C8B-B14F-4D97-AF65-F5344CB8AC3E}">
        <p14:creationId xmlns:p14="http://schemas.microsoft.com/office/powerpoint/2010/main" val="2927317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spcBef>
                <a:spcPts val="0"/>
              </a:spcBef>
              <a:spcAft>
                <a:spcPts val="1000"/>
              </a:spcAft>
            </a:pPr>
            <a:r>
              <a:rPr lang="en-US" sz="3200" b="1" dirty="0" smtClean="0">
                <a:latin typeface="Times New Roman" pitchFamily="18" charset="0"/>
                <a:cs typeface="Times New Roman" pitchFamily="18" charset="0"/>
              </a:rPr>
              <a:t>Airport safety management systems in the United States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smtClean="0">
                <a:effectLst/>
                <a:latin typeface="Times New Roman"/>
                <a:ea typeface="Times New Roman"/>
              </a:rPr>
              <a:t>The airport safety management systems of the United States were not on good standards, these led to aircraft accidents and the risk of accidents was overwhelming</a:t>
            </a:r>
          </a:p>
          <a:p>
            <a:r>
              <a:rPr lang="en-US" dirty="0" smtClean="0">
                <a:latin typeface="Times New Roman" pitchFamily="18" charset="0"/>
                <a:cs typeface="Times New Roman" pitchFamily="18" charset="0"/>
              </a:rPr>
              <a:t>This research study is going to analyze the safety measures of airports before and after providing a proper guidebook for airport safety management systems to reduce the number of accidents that occur in the airports.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18830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An approach for reducing accidents and the risk of aircraft accidents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smtClean="0">
                <a:effectLst/>
                <a:latin typeface="Times New Roman"/>
                <a:ea typeface="Times New Roman"/>
              </a:rPr>
              <a:t>By introducing new technologies in the airports and also providing a guidebook for the airport safety management systems.</a:t>
            </a:r>
          </a:p>
          <a:p>
            <a:r>
              <a:rPr lang="en-US" dirty="0" smtClean="0">
                <a:effectLst/>
                <a:latin typeface="Times New Roman"/>
                <a:ea typeface="Times New Roman"/>
              </a:rPr>
              <a:t>Monitoring of airports and measurement of the current situation and experience of airports.</a:t>
            </a:r>
          </a:p>
          <a:p>
            <a:r>
              <a:rPr lang="en-US" dirty="0" smtClean="0"/>
              <a:t> </a:t>
            </a:r>
            <a:r>
              <a:rPr lang="en-US" dirty="0" smtClean="0">
                <a:latin typeface="Times New Roman"/>
              </a:rPr>
              <a:t>To</a:t>
            </a:r>
            <a:r>
              <a:rPr lang="en-US" dirty="0" smtClean="0">
                <a:effectLst/>
                <a:latin typeface="Times New Roman"/>
                <a:ea typeface="Times New Roman"/>
              </a:rPr>
              <a:t> make and implement safety management systems which will be used to improve the safety measures of the airplane through the guidance of the national aviation body.</a:t>
            </a:r>
          </a:p>
        </p:txBody>
      </p:sp>
    </p:spTree>
    <p:extLst>
      <p:ext uri="{BB962C8B-B14F-4D97-AF65-F5344CB8AC3E}">
        <p14:creationId xmlns:p14="http://schemas.microsoft.com/office/powerpoint/2010/main" val="2961467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Research on the airport safety management system in the United States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smtClean="0">
                <a:effectLst/>
                <a:latin typeface="Times New Roman"/>
                <a:ea typeface="Times New Roman"/>
              </a:rPr>
              <a:t>The research results indicated that accidents were many before 2006 as compared to the period after 2007. A research study was done to establish the causes of aircraft accidents and the following were established.</a:t>
            </a:r>
          </a:p>
          <a:p>
            <a:r>
              <a:rPr lang="en-US" dirty="0" smtClean="0">
                <a:effectLst/>
                <a:latin typeface="Times New Roman"/>
                <a:ea typeface="Times New Roman"/>
              </a:rPr>
              <a:t> The research done in 2003 established most of the plane crashes happen because of human error like mid-air collisions, bad weather, and technical problems from the aircraft.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33344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Review of the airport safety before and after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dirty="0" smtClean="0">
                <a:effectLst/>
                <a:latin typeface="Times New Roman"/>
                <a:ea typeface="Times New Roman"/>
              </a:rPr>
              <a:t>Safety management systems before 2007 were not good as compared to the period after 2008 when the guidebook of safety management systems was put in practice.</a:t>
            </a:r>
          </a:p>
          <a:p>
            <a:r>
              <a:rPr lang="en-US" dirty="0" smtClean="0">
                <a:effectLst/>
                <a:latin typeface="Times New Roman"/>
                <a:ea typeface="Times New Roman"/>
              </a:rPr>
              <a:t>Most of the aircraft accidents happened before 2006 and the causes were human error and other factors that could have been managed.</a:t>
            </a:r>
          </a:p>
          <a:p>
            <a:r>
              <a:rPr lang="en-US" dirty="0" smtClean="0">
                <a:effectLst/>
                <a:latin typeface="Times New Roman"/>
                <a:ea typeface="Times New Roman"/>
              </a:rPr>
              <a:t>For example in 2000 a plane Alaska Airlines Flight 261 crashed in the Pacific Ocean due to unpredictable weather and many plane crashes were experienced in that period to 2005.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46944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Analysis of safety of airports after the introduction of guidebook</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r>
              <a:rPr lang="en-US" dirty="0" smtClean="0">
                <a:effectLst/>
                <a:latin typeface="Times New Roman"/>
                <a:ea typeface="Times New Roman"/>
              </a:rPr>
              <a:t>The United States has safe airports that report fewer aircraft accidents because of the guidebook for safety management systems.</a:t>
            </a:r>
          </a:p>
          <a:p>
            <a:r>
              <a:rPr lang="en-US" dirty="0" smtClean="0">
                <a:effectLst/>
                <a:latin typeface="Times New Roman"/>
                <a:ea typeface="Times New Roman"/>
              </a:rPr>
              <a:t>Human error attributed to a lot of aircraft accidents reduced.</a:t>
            </a:r>
          </a:p>
          <a:p>
            <a:r>
              <a:rPr lang="en-US" dirty="0" smtClean="0">
                <a:effectLst/>
                <a:latin typeface="Times New Roman"/>
                <a:ea typeface="Times New Roman"/>
              </a:rPr>
              <a:t>The aircraft are subjected to much inspection with different professionals before they take off.</a:t>
            </a:r>
          </a:p>
          <a:p>
            <a:r>
              <a:rPr lang="en-US" dirty="0" smtClean="0">
                <a:effectLst/>
                <a:latin typeface="Times New Roman"/>
                <a:ea typeface="Times New Roman"/>
              </a:rPr>
              <a:t>The Mid-air collision of airplanes that was highly experienced in 2000 was reduced.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28078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spcBef>
                <a:spcPts val="0"/>
              </a:spcBef>
              <a:spcAft>
                <a:spcPts val="1000"/>
              </a:spcAft>
            </a:pPr>
            <a:r>
              <a:rPr lang="en-US" b="1" dirty="0" smtClean="0">
                <a:effectLst/>
                <a:latin typeface="Times New Roman"/>
                <a:ea typeface="Times New Roman"/>
                <a:cs typeface="Times New Roman"/>
              </a:rPr>
              <a:t>Conclusion</a:t>
            </a:r>
            <a:endParaRPr lang="en-US" sz="4000" dirty="0">
              <a:ea typeface="Times New Roman"/>
              <a:cs typeface="Times New Roman"/>
            </a:endParaRPr>
          </a:p>
        </p:txBody>
      </p:sp>
      <p:sp>
        <p:nvSpPr>
          <p:cNvPr id="3" name="Content Placeholder 2"/>
          <p:cNvSpPr>
            <a:spLocks noGrp="1"/>
          </p:cNvSpPr>
          <p:nvPr>
            <p:ph idx="1"/>
          </p:nvPr>
        </p:nvSpPr>
        <p:spPr/>
        <p:txBody>
          <a:bodyPr>
            <a:normAutofit/>
          </a:bodyPr>
          <a:lstStyle/>
          <a:p>
            <a:pPr marL="0" marR="0" indent="457200">
              <a:lnSpc>
                <a:spcPct val="110000"/>
              </a:lnSpc>
              <a:spcBef>
                <a:spcPts val="0"/>
              </a:spcBef>
              <a:spcAft>
                <a:spcPts val="1000"/>
              </a:spcAft>
            </a:pPr>
            <a:r>
              <a:rPr lang="en-US" dirty="0" smtClean="0">
                <a:effectLst/>
                <a:latin typeface="Times New Roman"/>
                <a:ea typeface="Times New Roman"/>
                <a:cs typeface="Times New Roman"/>
              </a:rPr>
              <a:t>The guidebook for the safety management systems of airplanes has led to the improvement of the safety of airports. This has led to the reduced cases of plane crashes in the United States as compared to the previous years before the introduction of the guidebook for the airport safety management systems.   </a:t>
            </a:r>
            <a:endParaRPr lang="en-US" sz="2800" dirty="0">
              <a:ea typeface="Times New Roman"/>
              <a:cs typeface="Times New Roman"/>
            </a:endParaRPr>
          </a:p>
        </p:txBody>
      </p:sp>
    </p:spTree>
    <p:extLst>
      <p:ext uri="{BB962C8B-B14F-4D97-AF65-F5344CB8AC3E}">
        <p14:creationId xmlns:p14="http://schemas.microsoft.com/office/powerpoint/2010/main" val="3924346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indent="457200">
              <a:lnSpc>
                <a:spcPct val="200000"/>
              </a:lnSpc>
              <a:spcBef>
                <a:spcPts val="0"/>
              </a:spcBef>
              <a:spcAft>
                <a:spcPts val="1000"/>
              </a:spcAft>
            </a:pPr>
            <a:r>
              <a:rPr lang="en-US" b="1" dirty="0" smtClean="0">
                <a:effectLst/>
                <a:latin typeface="Times New Roman"/>
                <a:ea typeface="Times New Roman"/>
                <a:cs typeface="Times New Roman"/>
              </a:rPr>
              <a:t>References</a:t>
            </a:r>
            <a:endParaRPr lang="en-US" sz="4000" dirty="0">
              <a:ea typeface="Times New Roman"/>
              <a:cs typeface="Times New Roman"/>
            </a:endParaRPr>
          </a:p>
        </p:txBody>
      </p:sp>
      <p:sp>
        <p:nvSpPr>
          <p:cNvPr id="3" name="Content Placeholder 2"/>
          <p:cNvSpPr>
            <a:spLocks noGrp="1"/>
          </p:cNvSpPr>
          <p:nvPr>
            <p:ph idx="1"/>
          </p:nvPr>
        </p:nvSpPr>
        <p:spPr/>
        <p:txBody>
          <a:bodyPr>
            <a:noAutofit/>
          </a:bodyPr>
          <a:lstStyle/>
          <a:p>
            <a:pPr marL="457200" marR="0" indent="-457200">
              <a:spcBef>
                <a:spcPts val="0"/>
              </a:spcBef>
              <a:spcAft>
                <a:spcPts val="1000"/>
              </a:spcAft>
            </a:pPr>
            <a:r>
              <a:rPr lang="en-US" sz="1800" dirty="0" smtClean="0">
                <a:effectLst/>
                <a:latin typeface="Times New Roman" pitchFamily="18" charset="0"/>
                <a:ea typeface="Times New Roman"/>
                <a:cs typeface="Times New Roman" pitchFamily="18" charset="0"/>
              </a:rPr>
              <a:t>Ayres, M. (2009). Guidebook for Airport Safety Management Systems. </a:t>
            </a:r>
            <a:r>
              <a:rPr lang="en-US" sz="1800" i="1" dirty="0" smtClean="0">
                <a:effectLst/>
                <a:latin typeface="Times New Roman" pitchFamily="18" charset="0"/>
                <a:ea typeface="Times New Roman"/>
                <a:cs typeface="Times New Roman" pitchFamily="18" charset="0"/>
              </a:rPr>
              <a:t>Applied Research Associates and International Safety Research </a:t>
            </a:r>
            <a:r>
              <a:rPr lang="en-US" sz="1800" i="1" dirty="0" err="1" smtClean="0">
                <a:effectLst/>
                <a:latin typeface="Times New Roman" pitchFamily="18" charset="0"/>
                <a:ea typeface="Times New Roman"/>
                <a:cs typeface="Times New Roman" pitchFamily="18" charset="0"/>
              </a:rPr>
              <a:t>inc.</a:t>
            </a:r>
            <a:r>
              <a:rPr lang="en-US" sz="1800" i="1" dirty="0" smtClean="0">
                <a:effectLst/>
                <a:latin typeface="Times New Roman" pitchFamily="18" charset="0"/>
                <a:ea typeface="Times New Roman"/>
                <a:cs typeface="Times New Roman" pitchFamily="18" charset="0"/>
              </a:rPr>
              <a:t>[Online]. Retrieved from www. national-academics. org/</a:t>
            </a:r>
            <a:r>
              <a:rPr lang="en-US" sz="1800" i="1" dirty="0" err="1" smtClean="0">
                <a:effectLst/>
                <a:latin typeface="Times New Roman" pitchFamily="18" charset="0"/>
                <a:ea typeface="Times New Roman"/>
                <a:cs typeface="Times New Roman" pitchFamily="18" charset="0"/>
              </a:rPr>
              <a:t>trb</a:t>
            </a:r>
            <a:r>
              <a:rPr lang="en-US" sz="1800" i="1" dirty="0" smtClean="0">
                <a:effectLst/>
                <a:latin typeface="Times New Roman" pitchFamily="18" charset="0"/>
                <a:ea typeface="Times New Roman"/>
                <a:cs typeface="Times New Roman" pitchFamily="18" charset="0"/>
              </a:rPr>
              <a:t> (20/11/2010)</a:t>
            </a:r>
            <a:r>
              <a:rPr lang="en-US" sz="1800" dirty="0" smtClean="0">
                <a:effectLst/>
                <a:latin typeface="Times New Roman" pitchFamily="18" charset="0"/>
                <a:ea typeface="Times New Roman"/>
                <a:cs typeface="Times New Roman" pitchFamily="18" charset="0"/>
              </a:rPr>
              <a:t>.</a:t>
            </a:r>
          </a:p>
          <a:p>
            <a:pPr marL="457200" marR="0" indent="-457200">
              <a:spcBef>
                <a:spcPts val="0"/>
              </a:spcBef>
              <a:spcAft>
                <a:spcPts val="1000"/>
              </a:spcAft>
            </a:pPr>
            <a:r>
              <a:rPr lang="en-US" sz="1800" dirty="0" err="1" smtClean="0">
                <a:effectLst/>
                <a:latin typeface="Times New Roman" pitchFamily="18" charset="0"/>
                <a:ea typeface="Times New Roman"/>
                <a:cs typeface="Times New Roman" pitchFamily="18" charset="0"/>
              </a:rPr>
              <a:t>Hillestad</a:t>
            </a:r>
            <a:r>
              <a:rPr lang="en-US" sz="1800" dirty="0" smtClean="0">
                <a:effectLst/>
                <a:latin typeface="Times New Roman" pitchFamily="18" charset="0"/>
                <a:ea typeface="Times New Roman"/>
                <a:cs typeface="Times New Roman" pitchFamily="18" charset="0"/>
              </a:rPr>
              <a:t>, R., Solomon, K., Chow, B., </a:t>
            </a:r>
            <a:r>
              <a:rPr lang="en-US" sz="1800" dirty="0" err="1" smtClean="0">
                <a:effectLst/>
                <a:latin typeface="Times New Roman" pitchFamily="18" charset="0"/>
                <a:ea typeface="Times New Roman"/>
                <a:cs typeface="Times New Roman" pitchFamily="18" charset="0"/>
              </a:rPr>
              <a:t>Kahan</a:t>
            </a:r>
            <a:r>
              <a:rPr lang="en-US" sz="1800" dirty="0" smtClean="0">
                <a:effectLst/>
                <a:latin typeface="Times New Roman" pitchFamily="18" charset="0"/>
                <a:ea typeface="Times New Roman"/>
                <a:cs typeface="Times New Roman" pitchFamily="18" charset="0"/>
              </a:rPr>
              <a:t>, J., Hoffman, B., Brady, S., ... &amp; </a:t>
            </a:r>
            <a:r>
              <a:rPr lang="en-US" sz="1800" dirty="0" err="1" smtClean="0">
                <a:effectLst/>
                <a:latin typeface="Times New Roman" pitchFamily="18" charset="0"/>
                <a:ea typeface="Times New Roman"/>
                <a:cs typeface="Times New Roman" pitchFamily="18" charset="0"/>
              </a:rPr>
              <a:t>Frinking</a:t>
            </a:r>
            <a:r>
              <a:rPr lang="en-US" sz="1800" dirty="0" smtClean="0">
                <a:effectLst/>
                <a:latin typeface="Times New Roman" pitchFamily="18" charset="0"/>
                <a:ea typeface="Times New Roman"/>
                <a:cs typeface="Times New Roman" pitchFamily="18" charset="0"/>
              </a:rPr>
              <a:t>, E. (2000). </a:t>
            </a:r>
            <a:r>
              <a:rPr lang="en-US" sz="1800" i="1" dirty="0" smtClean="0">
                <a:effectLst/>
                <a:latin typeface="Times New Roman" pitchFamily="18" charset="0"/>
                <a:ea typeface="Times New Roman"/>
                <a:cs typeface="Times New Roman" pitchFamily="18" charset="0"/>
              </a:rPr>
              <a:t>Airport growth and safety: A study of the external risks of Schiphol Airport and possible safety-enhancement measures</a:t>
            </a:r>
            <a:r>
              <a:rPr lang="en-US" sz="1800" dirty="0" smtClean="0">
                <a:effectLst/>
                <a:latin typeface="Times New Roman" pitchFamily="18" charset="0"/>
                <a:ea typeface="Times New Roman"/>
                <a:cs typeface="Times New Roman" pitchFamily="18" charset="0"/>
              </a:rPr>
              <a:t> (No. MR-288-EAC/VW).</a:t>
            </a:r>
          </a:p>
          <a:p>
            <a:pPr marL="457200" marR="0" indent="-457200">
              <a:spcBef>
                <a:spcPts val="0"/>
              </a:spcBef>
              <a:spcAft>
                <a:spcPts val="1000"/>
              </a:spcAft>
            </a:pPr>
            <a:r>
              <a:rPr lang="en-US" sz="1800" dirty="0" err="1" smtClean="0">
                <a:effectLst/>
                <a:latin typeface="Times New Roman" pitchFamily="18" charset="0"/>
                <a:ea typeface="Times New Roman"/>
                <a:cs typeface="Times New Roman" pitchFamily="18" charset="0"/>
              </a:rPr>
              <a:t>Stolzer</a:t>
            </a:r>
            <a:r>
              <a:rPr lang="en-US" sz="1800" dirty="0" smtClean="0">
                <a:effectLst/>
                <a:latin typeface="Times New Roman" pitchFamily="18" charset="0"/>
                <a:ea typeface="Times New Roman"/>
                <a:cs typeface="Times New Roman" pitchFamily="18" charset="0"/>
              </a:rPr>
              <a:t>, A. J., </a:t>
            </a:r>
            <a:r>
              <a:rPr lang="en-US" sz="1800" dirty="0" err="1" smtClean="0">
                <a:effectLst/>
                <a:latin typeface="Times New Roman" pitchFamily="18" charset="0"/>
                <a:ea typeface="Times New Roman"/>
                <a:cs typeface="Times New Roman" pitchFamily="18" charset="0"/>
              </a:rPr>
              <a:t>Halford</a:t>
            </a:r>
            <a:r>
              <a:rPr lang="en-US" sz="1800" dirty="0" smtClean="0">
                <a:effectLst/>
                <a:latin typeface="Times New Roman" pitchFamily="18" charset="0"/>
                <a:ea typeface="Times New Roman"/>
                <a:cs typeface="Times New Roman" pitchFamily="18" charset="0"/>
              </a:rPr>
              <a:t>, C. D., &amp; </a:t>
            </a:r>
            <a:r>
              <a:rPr lang="en-US" sz="1800" dirty="0" err="1" smtClean="0">
                <a:effectLst/>
                <a:latin typeface="Times New Roman" pitchFamily="18" charset="0"/>
                <a:ea typeface="Times New Roman"/>
                <a:cs typeface="Times New Roman" pitchFamily="18" charset="0"/>
              </a:rPr>
              <a:t>Goglia</a:t>
            </a:r>
            <a:r>
              <a:rPr lang="en-US" sz="1800" dirty="0" smtClean="0">
                <a:effectLst/>
                <a:latin typeface="Times New Roman" pitchFamily="18" charset="0"/>
                <a:ea typeface="Times New Roman"/>
                <a:cs typeface="Times New Roman" pitchFamily="18" charset="0"/>
              </a:rPr>
              <a:t>, J. J. (Eds.). (2011). </a:t>
            </a:r>
            <a:r>
              <a:rPr lang="en-US" sz="1800" i="1" dirty="0" smtClean="0">
                <a:effectLst/>
                <a:latin typeface="Times New Roman" pitchFamily="18" charset="0"/>
                <a:ea typeface="Times New Roman"/>
                <a:cs typeface="Times New Roman" pitchFamily="18" charset="0"/>
              </a:rPr>
              <a:t>Implementing safety management systems in aviation</a:t>
            </a:r>
            <a:r>
              <a:rPr lang="en-US" sz="1800" dirty="0" smtClean="0">
                <a:effectLst/>
                <a:latin typeface="Times New Roman" pitchFamily="18" charset="0"/>
                <a:ea typeface="Times New Roman"/>
                <a:cs typeface="Times New Roman" pitchFamily="18" charset="0"/>
              </a:rPr>
              <a:t>. </a:t>
            </a:r>
            <a:r>
              <a:rPr lang="en-US" sz="1800" dirty="0" err="1" smtClean="0">
                <a:effectLst/>
                <a:latin typeface="Times New Roman" pitchFamily="18" charset="0"/>
                <a:ea typeface="Times New Roman"/>
                <a:cs typeface="Times New Roman" pitchFamily="18" charset="0"/>
              </a:rPr>
              <a:t>Ashgate</a:t>
            </a:r>
            <a:r>
              <a:rPr lang="en-US" sz="1800" dirty="0" smtClean="0">
                <a:effectLst/>
                <a:latin typeface="Times New Roman" pitchFamily="18" charset="0"/>
                <a:ea typeface="Times New Roman"/>
                <a:cs typeface="Times New Roman" pitchFamily="18" charset="0"/>
              </a:rPr>
              <a:t> Publishing, Ltd.</a:t>
            </a:r>
          </a:p>
          <a:p>
            <a:pPr marL="457200" marR="0" indent="-457200">
              <a:spcBef>
                <a:spcPts val="0"/>
              </a:spcBef>
              <a:spcAft>
                <a:spcPts val="1000"/>
              </a:spcAft>
            </a:pPr>
            <a:r>
              <a:rPr lang="en-US" sz="1800" dirty="0" err="1" smtClean="0">
                <a:effectLst/>
                <a:latin typeface="Times New Roman" pitchFamily="18" charset="0"/>
                <a:ea typeface="Times New Roman"/>
                <a:cs typeface="Times New Roman" pitchFamily="18" charset="0"/>
              </a:rPr>
              <a:t>Stolzer</a:t>
            </a:r>
            <a:r>
              <a:rPr lang="en-US" sz="1800" dirty="0" smtClean="0">
                <a:effectLst/>
                <a:latin typeface="Times New Roman" pitchFamily="18" charset="0"/>
                <a:ea typeface="Times New Roman"/>
                <a:cs typeface="Times New Roman" pitchFamily="18" charset="0"/>
              </a:rPr>
              <a:t>, A. J., </a:t>
            </a:r>
            <a:r>
              <a:rPr lang="en-US" sz="1800" dirty="0" err="1" smtClean="0">
                <a:effectLst/>
                <a:latin typeface="Times New Roman" pitchFamily="18" charset="0"/>
                <a:ea typeface="Times New Roman"/>
                <a:cs typeface="Times New Roman" pitchFamily="18" charset="0"/>
              </a:rPr>
              <a:t>Halford</a:t>
            </a:r>
            <a:r>
              <a:rPr lang="en-US" sz="1800" dirty="0" smtClean="0">
                <a:effectLst/>
                <a:latin typeface="Times New Roman" pitchFamily="18" charset="0"/>
                <a:ea typeface="Times New Roman"/>
                <a:cs typeface="Times New Roman" pitchFamily="18" charset="0"/>
              </a:rPr>
              <a:t>, M. C. D., &amp; </a:t>
            </a:r>
            <a:r>
              <a:rPr lang="en-US" sz="1800" dirty="0" err="1" smtClean="0">
                <a:effectLst/>
                <a:latin typeface="Times New Roman" pitchFamily="18" charset="0"/>
                <a:ea typeface="Times New Roman"/>
                <a:cs typeface="Times New Roman" pitchFamily="18" charset="0"/>
              </a:rPr>
              <a:t>Goglia</a:t>
            </a:r>
            <a:r>
              <a:rPr lang="en-US" sz="1800" dirty="0" smtClean="0">
                <a:effectLst/>
                <a:latin typeface="Times New Roman" pitchFamily="18" charset="0"/>
                <a:ea typeface="Times New Roman"/>
                <a:cs typeface="Times New Roman" pitchFamily="18" charset="0"/>
              </a:rPr>
              <a:t>, M. J. J. (2015). </a:t>
            </a:r>
            <a:r>
              <a:rPr lang="en-US" sz="1800" i="1" dirty="0" smtClean="0">
                <a:effectLst/>
                <a:latin typeface="Times New Roman" pitchFamily="18" charset="0"/>
                <a:ea typeface="Times New Roman"/>
                <a:cs typeface="Times New Roman" pitchFamily="18" charset="0"/>
              </a:rPr>
              <a:t>Safety management systems in aviation</a:t>
            </a:r>
            <a:r>
              <a:rPr lang="en-US" sz="1800" dirty="0" smtClean="0">
                <a:effectLst/>
                <a:latin typeface="Times New Roman" pitchFamily="18" charset="0"/>
                <a:ea typeface="Times New Roman"/>
                <a:cs typeface="Times New Roman" pitchFamily="18" charset="0"/>
              </a:rPr>
              <a:t>. </a:t>
            </a:r>
            <a:r>
              <a:rPr lang="en-US" sz="1800" dirty="0" err="1" smtClean="0">
                <a:effectLst/>
                <a:latin typeface="Times New Roman" pitchFamily="18" charset="0"/>
                <a:ea typeface="Times New Roman"/>
                <a:cs typeface="Times New Roman" pitchFamily="18" charset="0"/>
              </a:rPr>
              <a:t>Ashgate</a:t>
            </a:r>
            <a:r>
              <a:rPr lang="en-US" sz="1800" dirty="0" smtClean="0">
                <a:effectLst/>
                <a:latin typeface="Times New Roman" pitchFamily="18" charset="0"/>
                <a:ea typeface="Times New Roman"/>
                <a:cs typeface="Times New Roman" pitchFamily="18" charset="0"/>
              </a:rPr>
              <a:t> Publishing, Ltd.</a:t>
            </a:r>
          </a:p>
          <a:p>
            <a:pPr marL="457200" marR="0" indent="-457200">
              <a:spcBef>
                <a:spcPts val="0"/>
              </a:spcBef>
              <a:spcAft>
                <a:spcPts val="1000"/>
              </a:spcAft>
            </a:pPr>
            <a:r>
              <a:rPr lang="en-US" sz="1600" dirty="0" err="1" smtClean="0">
                <a:effectLst/>
                <a:latin typeface="Times New Roman" pitchFamily="18" charset="0"/>
                <a:ea typeface="Times New Roman"/>
                <a:cs typeface="Times New Roman" pitchFamily="18" charset="0"/>
              </a:rPr>
              <a:t>Wiegmann</a:t>
            </a:r>
            <a:r>
              <a:rPr lang="en-US" sz="1600" dirty="0" smtClean="0">
                <a:effectLst/>
                <a:latin typeface="Times New Roman" pitchFamily="18" charset="0"/>
                <a:ea typeface="Times New Roman"/>
                <a:cs typeface="Times New Roman" pitchFamily="18" charset="0"/>
              </a:rPr>
              <a:t>, D., </a:t>
            </a:r>
            <a:r>
              <a:rPr lang="en-US" sz="1600" dirty="0" err="1" smtClean="0">
                <a:effectLst/>
                <a:latin typeface="Times New Roman" pitchFamily="18" charset="0"/>
                <a:ea typeface="Times New Roman"/>
                <a:cs typeface="Times New Roman" pitchFamily="18" charset="0"/>
              </a:rPr>
              <a:t>Faaborg</a:t>
            </a:r>
            <a:r>
              <a:rPr lang="en-US" sz="1600" dirty="0" smtClean="0">
                <a:effectLst/>
                <a:latin typeface="Times New Roman" pitchFamily="18" charset="0"/>
                <a:ea typeface="Times New Roman"/>
                <a:cs typeface="Times New Roman" pitchFamily="18" charset="0"/>
              </a:rPr>
              <a:t>, T., </a:t>
            </a:r>
            <a:r>
              <a:rPr lang="en-US" sz="1600" dirty="0" err="1" smtClean="0">
                <a:effectLst/>
                <a:latin typeface="Times New Roman" pitchFamily="18" charset="0"/>
                <a:ea typeface="Times New Roman"/>
                <a:cs typeface="Times New Roman" pitchFamily="18" charset="0"/>
              </a:rPr>
              <a:t>Boquet</a:t>
            </a:r>
            <a:r>
              <a:rPr lang="en-US" sz="1600" dirty="0" smtClean="0">
                <a:effectLst/>
                <a:latin typeface="Times New Roman" pitchFamily="18" charset="0"/>
                <a:ea typeface="Times New Roman"/>
                <a:cs typeface="Times New Roman" pitchFamily="18" charset="0"/>
              </a:rPr>
              <a:t>, A., </a:t>
            </a:r>
            <a:r>
              <a:rPr lang="en-US" sz="1600" dirty="0" err="1" smtClean="0">
                <a:effectLst/>
                <a:latin typeface="Times New Roman" pitchFamily="18" charset="0"/>
                <a:ea typeface="Times New Roman"/>
                <a:cs typeface="Times New Roman" pitchFamily="18" charset="0"/>
              </a:rPr>
              <a:t>Detwiler</a:t>
            </a:r>
            <a:r>
              <a:rPr lang="en-US" sz="1600" dirty="0" smtClean="0">
                <a:effectLst/>
                <a:latin typeface="Times New Roman" pitchFamily="18" charset="0"/>
                <a:ea typeface="Times New Roman"/>
                <a:cs typeface="Times New Roman" pitchFamily="18" charset="0"/>
              </a:rPr>
              <a:t>, C., Holcomb, K., &amp; </a:t>
            </a:r>
            <a:r>
              <a:rPr lang="en-US" sz="1600" dirty="0" err="1" smtClean="0">
                <a:effectLst/>
                <a:latin typeface="Times New Roman" pitchFamily="18" charset="0"/>
                <a:ea typeface="Times New Roman"/>
                <a:cs typeface="Times New Roman" pitchFamily="18" charset="0"/>
              </a:rPr>
              <a:t>Shappell</a:t>
            </a:r>
            <a:r>
              <a:rPr lang="en-US" sz="1600" dirty="0" smtClean="0">
                <a:effectLst/>
                <a:latin typeface="Times New Roman" pitchFamily="18" charset="0"/>
                <a:ea typeface="Times New Roman"/>
                <a:cs typeface="Times New Roman" pitchFamily="18" charset="0"/>
              </a:rPr>
              <a:t>, S. (2005). Human error and general aviation accidents: A comprehensive, fine-grained analysis using HFACS.</a:t>
            </a:r>
            <a:endParaRPr lang="en-US" sz="1400" dirty="0">
              <a:latin typeface="Times New Roman" pitchFamily="18" charset="0"/>
              <a:ea typeface="Times New Roman"/>
              <a:cs typeface="Times New Roman" pitchFamily="18" charset="0"/>
            </a:endParaRPr>
          </a:p>
          <a:p>
            <a:pPr marL="457200" marR="0" indent="-457200">
              <a:spcBef>
                <a:spcPts val="0"/>
              </a:spcBef>
              <a:spcAft>
                <a:spcPts val="1000"/>
              </a:spcAft>
            </a:pPr>
            <a:endParaRPr lang="en-US" sz="1600" dirty="0">
              <a:ea typeface="Times New Roman"/>
              <a:cs typeface="Times New Roman"/>
            </a:endParaRPr>
          </a:p>
          <a:p>
            <a:pPr marL="457200" marR="0" indent="-457200">
              <a:spcBef>
                <a:spcPts val="0"/>
              </a:spcBef>
              <a:spcAft>
                <a:spcPts val="1000"/>
              </a:spcAft>
            </a:pPr>
            <a:endParaRPr lang="en-US" sz="1800" dirty="0">
              <a:latin typeface="Times New Roman" pitchFamily="18" charset="0"/>
              <a:ea typeface="Times New Roman"/>
              <a:cs typeface="Times New Roman" pitchFamily="18" charset="0"/>
            </a:endParaRPr>
          </a:p>
          <a:p>
            <a:pPr marL="457200" marR="0" indent="-457200">
              <a:spcBef>
                <a:spcPts val="0"/>
              </a:spcBef>
              <a:spcAft>
                <a:spcPts val="1000"/>
              </a:spcAft>
            </a:pPr>
            <a:endParaRPr lang="en-US" sz="2000" dirty="0">
              <a:ea typeface="Times New Roman"/>
              <a:cs typeface="Times New Roman"/>
            </a:endParaRPr>
          </a:p>
          <a:p>
            <a:pPr marL="457200" marR="0" indent="-457200">
              <a:spcBef>
                <a:spcPts val="0"/>
              </a:spcBef>
              <a:spcAft>
                <a:spcPts val="1000"/>
              </a:spcAft>
            </a:pPr>
            <a:endParaRPr lang="en-US" sz="2400" dirty="0">
              <a:latin typeface="Times New Roman" pitchFamily="18" charset="0"/>
              <a:ea typeface="Times New Roman"/>
              <a:cs typeface="Times New Roman" pitchFamily="18" charset="0"/>
            </a:endParaRPr>
          </a:p>
          <a:p>
            <a:pPr>
              <a:lnSpc>
                <a:spcPct val="120000"/>
              </a:lnSpc>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6997885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538</Words>
  <Application>Microsoft Office PowerPoint</Application>
  <PresentationFormat>On-screen Show (4:3)</PresentationFormat>
  <Paragraphs>35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 A Guidebook for Airport Safety Management Systems</vt:lpstr>
      <vt:lpstr>Airport safety management systems in the United States</vt:lpstr>
      <vt:lpstr>An approach for reducing accidents and the risk of aircraft accidents </vt:lpstr>
      <vt:lpstr>Research on the airport safety management system in the United States</vt:lpstr>
      <vt:lpstr>Review of the airport safety before and after </vt:lpstr>
      <vt:lpstr>Analysis of safety of airports after the introduction of guidebook</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9</cp:revision>
  <dcterms:created xsi:type="dcterms:W3CDTF">2020-04-27T15:44:33Z</dcterms:created>
  <dcterms:modified xsi:type="dcterms:W3CDTF">2020-04-27T17:48:57Z</dcterms:modified>
</cp:coreProperties>
</file>